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Halant"/>
      <p:bold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a4c8e3b82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2a4c8e3b82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6179ae93b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6179ae93bf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695809462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g3695809462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2b28340b15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g32b28340b15_0_1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67ea63937d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g367ea63937d_0_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6958094628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g36958094628_0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2.png"/><Relationship Id="rId4" Type="http://schemas.openxmlformats.org/officeDocument/2006/relationships/image" Target="../media/image11.png"/><Relationship Id="rId5" Type="http://schemas.openxmlformats.org/officeDocument/2006/relationships/image" Target="../media/image14.png"/><Relationship Id="rId6"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hyperlink" Target="http://www.youtube.com/watch?v=n7ndRwqJYDM" TargetMode="External"/><Relationship Id="rId5"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p:nvPr/>
        </p:nvSpPr>
        <p:spPr>
          <a:xfrm>
            <a:off x="6315599" y="-3488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5" name="Google Shape;65;p13"/>
          <p:cNvSpPr txBox="1"/>
          <p:nvPr/>
        </p:nvSpPr>
        <p:spPr>
          <a:xfrm>
            <a:off x="2500201" y="3907379"/>
            <a:ext cx="6312600" cy="384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lang="en" sz="2500">
                <a:solidFill>
                  <a:srgbClr val="231F20"/>
                </a:solidFill>
                <a:latin typeface="Inter"/>
                <a:ea typeface="Inter"/>
                <a:cs typeface="Inter"/>
                <a:sym typeface="Inter"/>
              </a:rPr>
              <a:t>Unit 3: Seeds of Civilization</a:t>
            </a:r>
            <a:endParaRPr sz="300"/>
          </a:p>
        </p:txBody>
      </p:sp>
      <p:sp>
        <p:nvSpPr>
          <p:cNvPr id="66" name="Google Shape;66;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7" name="Google Shape;67;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8" name="Google Shape;68;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69" name="Google Shape;69;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70" name="Google Shape;70;p13"/>
          <p:cNvSpPr txBox="1"/>
          <p:nvPr/>
        </p:nvSpPr>
        <p:spPr>
          <a:xfrm>
            <a:off x="2405400" y="588925"/>
            <a:ext cx="6502200" cy="3232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7000">
                <a:solidFill>
                  <a:srgbClr val="231F20"/>
                </a:solidFill>
                <a:latin typeface="Halant"/>
                <a:ea typeface="Halant"/>
                <a:cs typeface="Halant"/>
                <a:sym typeface="Halant"/>
              </a:rPr>
              <a:t>INDUS RIVER VALLEY CIVILIZATION</a:t>
            </a:r>
            <a:endParaRPr sz="7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nvSpPr>
        <p:spPr>
          <a:xfrm>
            <a:off x="2286000" y="1647975"/>
            <a:ext cx="6374400" cy="2955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400">
                <a:solidFill>
                  <a:schemeClr val="dk1"/>
                </a:solidFill>
                <a:latin typeface="Inter"/>
                <a:ea typeface="Inter"/>
                <a:cs typeface="Inter"/>
                <a:sym typeface="Inter"/>
              </a:rPr>
              <a:t>Contextualization &amp; Sourcing - </a:t>
            </a:r>
            <a:r>
              <a:rPr lang="en" sz="24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2400">
              <a:solidFill>
                <a:schemeClr val="dk1"/>
              </a:solidFill>
              <a:latin typeface="Inter"/>
              <a:ea typeface="Inter"/>
              <a:cs typeface="Inter"/>
              <a:sym typeface="Inter"/>
            </a:endParaRPr>
          </a:p>
        </p:txBody>
      </p:sp>
      <p:sp>
        <p:nvSpPr>
          <p:cNvPr id="76" name="Google Shape;76;p14"/>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7" name="Google Shape;77;p14"/>
          <p:cNvGrpSpPr/>
          <p:nvPr/>
        </p:nvGrpSpPr>
        <p:grpSpPr>
          <a:xfrm>
            <a:off x="-127008" y="4615004"/>
            <a:ext cx="9398022" cy="468724"/>
            <a:chOff x="204" y="0"/>
            <a:chExt cx="25061391" cy="1249931"/>
          </a:xfrm>
        </p:grpSpPr>
        <p:grpSp>
          <p:nvGrpSpPr>
            <p:cNvPr id="78" name="Google Shape;78;p14"/>
            <p:cNvGrpSpPr/>
            <p:nvPr/>
          </p:nvGrpSpPr>
          <p:grpSpPr>
            <a:xfrm rot="5400000">
              <a:off x="12002369" y="-11663474"/>
              <a:ext cx="1249931" cy="24576878"/>
              <a:chOff x="0" y="-38100"/>
              <a:chExt cx="246900" cy="4854692"/>
            </a:xfrm>
          </p:grpSpPr>
          <p:sp>
            <p:nvSpPr>
              <p:cNvPr id="79" name="Google Shape;7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0" name="Google Shape;80;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1" name="Google Shape;81;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82" name="Google Shape;8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3" name="Google Shape;8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84" name="Google Shape;84;p14"/>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85" name="Google Shape;85;p14"/>
          <p:cNvGrpSpPr/>
          <p:nvPr/>
        </p:nvGrpSpPr>
        <p:grpSpPr>
          <a:xfrm>
            <a:off x="7929578" y="-49020"/>
            <a:ext cx="781313" cy="885635"/>
            <a:chOff x="0" y="-130721"/>
            <a:chExt cx="2083500" cy="2361695"/>
          </a:xfrm>
        </p:grpSpPr>
        <p:grpSp>
          <p:nvGrpSpPr>
            <p:cNvPr id="86" name="Google Shape;86;p14"/>
            <p:cNvGrpSpPr/>
            <p:nvPr/>
          </p:nvGrpSpPr>
          <p:grpSpPr>
            <a:xfrm>
              <a:off x="75599" y="-130721"/>
              <a:ext cx="1932614" cy="2361695"/>
              <a:chOff x="0" y="-47625"/>
              <a:chExt cx="704100" cy="860425"/>
            </a:xfrm>
          </p:grpSpPr>
          <p:sp>
            <p:nvSpPr>
              <p:cNvPr id="87" name="Google Shape;8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8" name="Google Shape;88;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9" name="Google Shape;89;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2</a:t>
              </a:r>
              <a:endParaRPr sz="700">
                <a:solidFill>
                  <a:schemeClr val="lt1"/>
                </a:solidFill>
              </a:endParaRPr>
            </a:p>
          </p:txBody>
        </p:sp>
      </p:grpSp>
      <p:sp>
        <p:nvSpPr>
          <p:cNvPr id="90" name="Google Shape;90;p14"/>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91" name="Google Shape;91;p14"/>
          <p:cNvPicPr preferRelativeResize="0"/>
          <p:nvPr/>
        </p:nvPicPr>
        <p:blipFill>
          <a:blip r:embed="rId4">
            <a:alphaModFix/>
          </a:blip>
          <a:stretch>
            <a:fillRect/>
          </a:stretch>
        </p:blipFill>
        <p:spPr>
          <a:xfrm>
            <a:off x="466950" y="1891725"/>
            <a:ext cx="1514625" cy="1491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5"/>
          <p:cNvSpPr txBox="1"/>
          <p:nvPr/>
        </p:nvSpPr>
        <p:spPr>
          <a:xfrm>
            <a:off x="2278175" y="1832850"/>
            <a:ext cx="6374400" cy="1477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400">
                <a:solidFill>
                  <a:schemeClr val="dk1"/>
                </a:solidFill>
                <a:latin typeface="Inter"/>
                <a:ea typeface="Inter"/>
                <a:cs typeface="Inter"/>
                <a:sym typeface="Inter"/>
              </a:rPr>
              <a:t>Comparison</a:t>
            </a:r>
            <a:r>
              <a:rPr b="1" lang="en" sz="2400">
                <a:solidFill>
                  <a:schemeClr val="dk1"/>
                </a:solidFill>
                <a:latin typeface="Inter"/>
                <a:ea typeface="Inter"/>
                <a:cs typeface="Inter"/>
                <a:sym typeface="Inter"/>
              </a:rPr>
              <a:t> - </a:t>
            </a:r>
            <a:r>
              <a:rPr lang="en" sz="2400">
                <a:solidFill>
                  <a:schemeClr val="dk1"/>
                </a:solidFill>
                <a:latin typeface="Inter"/>
                <a:ea typeface="Inter"/>
                <a:cs typeface="Inter"/>
                <a:sym typeface="Inter"/>
              </a:rPr>
              <a:t>Thinking historically means identifying both the similarities and the differences between the people, places, events, and ideas studied in history.</a:t>
            </a:r>
            <a:endParaRPr sz="2400">
              <a:solidFill>
                <a:schemeClr val="dk1"/>
              </a:solidFill>
              <a:latin typeface="Inter"/>
              <a:ea typeface="Inter"/>
              <a:cs typeface="Inter"/>
              <a:sym typeface="Inter"/>
            </a:endParaRPr>
          </a:p>
        </p:txBody>
      </p:sp>
      <p:sp>
        <p:nvSpPr>
          <p:cNvPr id="97" name="Google Shape;97;p15"/>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98" name="Google Shape;98;p15"/>
          <p:cNvGrpSpPr/>
          <p:nvPr/>
        </p:nvGrpSpPr>
        <p:grpSpPr>
          <a:xfrm>
            <a:off x="-127008" y="4615004"/>
            <a:ext cx="9398022" cy="468724"/>
            <a:chOff x="204" y="0"/>
            <a:chExt cx="25061391" cy="1249931"/>
          </a:xfrm>
        </p:grpSpPr>
        <p:grpSp>
          <p:nvGrpSpPr>
            <p:cNvPr id="99" name="Google Shape;99;p15"/>
            <p:cNvGrpSpPr/>
            <p:nvPr/>
          </p:nvGrpSpPr>
          <p:grpSpPr>
            <a:xfrm rot="5400000">
              <a:off x="12002369" y="-11663474"/>
              <a:ext cx="1249931" cy="24576878"/>
              <a:chOff x="0" y="-38100"/>
              <a:chExt cx="246900" cy="4854692"/>
            </a:xfrm>
          </p:grpSpPr>
          <p:sp>
            <p:nvSpPr>
              <p:cNvPr id="100" name="Google Shape;100;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1" name="Google Shape;101;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2" name="Google Shape;102;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03" name="Google Shape;103;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4" name="Google Shape;104;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5" name="Google Shape;105;p15"/>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106" name="Google Shape;106;p15"/>
          <p:cNvGrpSpPr/>
          <p:nvPr/>
        </p:nvGrpSpPr>
        <p:grpSpPr>
          <a:xfrm>
            <a:off x="7929578" y="-49020"/>
            <a:ext cx="781313" cy="885635"/>
            <a:chOff x="0" y="-130721"/>
            <a:chExt cx="2083500" cy="2361695"/>
          </a:xfrm>
        </p:grpSpPr>
        <p:grpSp>
          <p:nvGrpSpPr>
            <p:cNvPr id="107" name="Google Shape;107;p15"/>
            <p:cNvGrpSpPr/>
            <p:nvPr/>
          </p:nvGrpSpPr>
          <p:grpSpPr>
            <a:xfrm>
              <a:off x="75599" y="-130721"/>
              <a:ext cx="1932614" cy="2361695"/>
              <a:chOff x="0" y="-47625"/>
              <a:chExt cx="704100" cy="860425"/>
            </a:xfrm>
          </p:grpSpPr>
          <p:sp>
            <p:nvSpPr>
              <p:cNvPr id="108" name="Google Shape;108;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9" name="Google Shape;109;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10" name="Google Shape;110;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11" name="Google Shape;111;p15"/>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12" name="Google Shape;112;p15"/>
          <p:cNvPicPr preferRelativeResize="0"/>
          <p:nvPr/>
        </p:nvPicPr>
        <p:blipFill>
          <a:blip r:embed="rId4">
            <a:alphaModFix/>
          </a:blip>
          <a:stretch>
            <a:fillRect/>
          </a:stretch>
        </p:blipFill>
        <p:spPr>
          <a:xfrm>
            <a:off x="511250" y="1816125"/>
            <a:ext cx="1511250" cy="15112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6"/>
          <p:cNvSpPr txBox="1"/>
          <p:nvPr/>
        </p:nvSpPr>
        <p:spPr>
          <a:xfrm>
            <a:off x="895670" y="1981390"/>
            <a:ext cx="7352700" cy="1154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600"/>
              <a:buFont typeface="Arial"/>
              <a:buNone/>
            </a:pPr>
            <a:r>
              <a:rPr i="1" lang="en" sz="2500">
                <a:solidFill>
                  <a:schemeClr val="dk1"/>
                </a:solidFill>
                <a:latin typeface="Inter"/>
                <a:ea typeface="Inter"/>
                <a:cs typeface="Inter"/>
                <a:sym typeface="Inter"/>
              </a:rPr>
              <a:t>What can archaeology tell us about the Indus Valley Civilization, and how does it compare to other ancient civilizations we've studied?</a:t>
            </a:r>
            <a:endParaRPr i="1" sz="2500">
              <a:solidFill>
                <a:schemeClr val="dk1"/>
              </a:solidFill>
              <a:latin typeface="Inter"/>
              <a:ea typeface="Inter"/>
              <a:cs typeface="Inter"/>
              <a:sym typeface="Inter"/>
            </a:endParaRPr>
          </a:p>
        </p:txBody>
      </p:sp>
      <p:sp>
        <p:nvSpPr>
          <p:cNvPr id="118" name="Google Shape;118;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19" name="Google Shape;119;p16"/>
          <p:cNvGrpSpPr/>
          <p:nvPr/>
        </p:nvGrpSpPr>
        <p:grpSpPr>
          <a:xfrm>
            <a:off x="-127008" y="4615004"/>
            <a:ext cx="9398022" cy="468724"/>
            <a:chOff x="204" y="0"/>
            <a:chExt cx="25061391" cy="1249931"/>
          </a:xfrm>
        </p:grpSpPr>
        <p:grpSp>
          <p:nvGrpSpPr>
            <p:cNvPr id="120" name="Google Shape;120;p16"/>
            <p:cNvGrpSpPr/>
            <p:nvPr/>
          </p:nvGrpSpPr>
          <p:grpSpPr>
            <a:xfrm rot="5400000">
              <a:off x="12002369" y="-11663474"/>
              <a:ext cx="1249931" cy="24576878"/>
              <a:chOff x="0" y="-38100"/>
              <a:chExt cx="246900" cy="4854692"/>
            </a:xfrm>
          </p:grpSpPr>
          <p:sp>
            <p:nvSpPr>
              <p:cNvPr id="121" name="Google Shape;121;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22" name="Google Shape;122;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3" name="Google Shape;123;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24" name="Google Shape;124;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5" name="Google Shape;125;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26" name="Google Shape;126;p16"/>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127" name="Google Shape;127;p16"/>
          <p:cNvGrpSpPr/>
          <p:nvPr/>
        </p:nvGrpSpPr>
        <p:grpSpPr>
          <a:xfrm>
            <a:off x="7929578" y="-49020"/>
            <a:ext cx="781313" cy="885635"/>
            <a:chOff x="0" y="-130721"/>
            <a:chExt cx="2083500" cy="2361695"/>
          </a:xfrm>
        </p:grpSpPr>
        <p:grpSp>
          <p:nvGrpSpPr>
            <p:cNvPr id="128" name="Google Shape;128;p16"/>
            <p:cNvGrpSpPr/>
            <p:nvPr/>
          </p:nvGrpSpPr>
          <p:grpSpPr>
            <a:xfrm>
              <a:off x="75599" y="-130721"/>
              <a:ext cx="1932614" cy="2361695"/>
              <a:chOff x="0" y="-47625"/>
              <a:chExt cx="704100" cy="860425"/>
            </a:xfrm>
          </p:grpSpPr>
          <p:sp>
            <p:nvSpPr>
              <p:cNvPr id="129" name="Google Shape;129;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30" name="Google Shape;130;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31" name="Google Shape;131;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sp>
        <p:nvSpPr>
          <p:cNvPr id="132" name="Google Shape;132;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17"/>
          <p:cNvSpPr/>
          <p:nvPr/>
        </p:nvSpPr>
        <p:spPr>
          <a:xfrm>
            <a:off x="6706655" y="37940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38" name="Google Shape;138;p17"/>
          <p:cNvGrpSpPr/>
          <p:nvPr/>
        </p:nvGrpSpPr>
        <p:grpSpPr>
          <a:xfrm>
            <a:off x="7929578" y="-49020"/>
            <a:ext cx="781313" cy="885635"/>
            <a:chOff x="0" y="-130721"/>
            <a:chExt cx="2083500" cy="2361695"/>
          </a:xfrm>
        </p:grpSpPr>
        <p:grpSp>
          <p:nvGrpSpPr>
            <p:cNvPr id="139" name="Google Shape;139;p17"/>
            <p:cNvGrpSpPr/>
            <p:nvPr/>
          </p:nvGrpSpPr>
          <p:grpSpPr>
            <a:xfrm>
              <a:off x="75599" y="-130721"/>
              <a:ext cx="1932614" cy="2361695"/>
              <a:chOff x="0" y="-47625"/>
              <a:chExt cx="704100" cy="860425"/>
            </a:xfrm>
          </p:grpSpPr>
          <p:sp>
            <p:nvSpPr>
              <p:cNvPr id="140" name="Google Shape;140;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41" name="Google Shape;141;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2" name="Google Shape;142;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5</a:t>
              </a:r>
              <a:endParaRPr sz="700">
                <a:solidFill>
                  <a:schemeClr val="dk1"/>
                </a:solidFill>
              </a:endParaRPr>
            </a:p>
          </p:txBody>
        </p:sp>
      </p:grpSp>
      <p:sp>
        <p:nvSpPr>
          <p:cNvPr id="143" name="Google Shape;143;p17"/>
          <p:cNvSpPr/>
          <p:nvPr/>
        </p:nvSpPr>
        <p:spPr>
          <a:xfrm>
            <a:off x="-1630103" y="-49021"/>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44" name="Google Shape;144;p17"/>
          <p:cNvGrpSpPr/>
          <p:nvPr/>
        </p:nvGrpSpPr>
        <p:grpSpPr>
          <a:xfrm>
            <a:off x="-127008" y="4615004"/>
            <a:ext cx="9398022" cy="468724"/>
            <a:chOff x="204" y="0"/>
            <a:chExt cx="25061391" cy="1249931"/>
          </a:xfrm>
        </p:grpSpPr>
        <p:grpSp>
          <p:nvGrpSpPr>
            <p:cNvPr id="145" name="Google Shape;145;p17"/>
            <p:cNvGrpSpPr/>
            <p:nvPr/>
          </p:nvGrpSpPr>
          <p:grpSpPr>
            <a:xfrm rot="5400000">
              <a:off x="12002369" y="-11663474"/>
              <a:ext cx="1249931" cy="24576878"/>
              <a:chOff x="0" y="-38100"/>
              <a:chExt cx="246900" cy="4854692"/>
            </a:xfrm>
          </p:grpSpPr>
          <p:sp>
            <p:nvSpPr>
              <p:cNvPr id="146" name="Google Shape;146;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47" name="Google Shape;147;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8" name="Google Shape;148;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a:solidFill>
                    <a:srgbClr val="231F20"/>
                  </a:solidFill>
                  <a:latin typeface="Halant"/>
                  <a:ea typeface="Halant"/>
                  <a:cs typeface="Halant"/>
                  <a:sym typeface="Halant"/>
                </a:rPr>
                <a:t>5</a:t>
              </a:r>
              <a:endParaRPr sz="700"/>
            </a:p>
          </p:txBody>
        </p:sp>
        <p:cxnSp>
          <p:nvCxnSpPr>
            <p:cNvPr id="149" name="Google Shape;149;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50" name="Google Shape;150;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51" name="Google Shape;151;p17"/>
          <p:cNvSpPr txBox="1"/>
          <p:nvPr/>
        </p:nvSpPr>
        <p:spPr>
          <a:xfrm>
            <a:off x="1029125" y="150850"/>
            <a:ext cx="7367400" cy="11697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Font typeface="Arial"/>
              <a:buNone/>
            </a:pPr>
            <a:r>
              <a:rPr b="1" lang="en" sz="3800">
                <a:solidFill>
                  <a:srgbClr val="231F20"/>
                </a:solidFill>
                <a:latin typeface="Halant"/>
                <a:ea typeface="Halant"/>
                <a:cs typeface="Halant"/>
                <a:sym typeface="Halant"/>
              </a:rPr>
              <a:t>ANALYZING </a:t>
            </a:r>
            <a:endParaRPr b="1" sz="3800">
              <a:solidFill>
                <a:srgbClr val="231F20"/>
              </a:solidFill>
              <a:latin typeface="Halant"/>
              <a:ea typeface="Halant"/>
              <a:cs typeface="Halant"/>
              <a:sym typeface="Halant"/>
            </a:endParaRPr>
          </a:p>
          <a:p>
            <a:pPr indent="0" lvl="0" marL="0" rtl="0" algn="ctr">
              <a:spcBef>
                <a:spcPts val="0"/>
              </a:spcBef>
              <a:spcAft>
                <a:spcPts val="0"/>
              </a:spcAft>
              <a:buNone/>
            </a:pPr>
            <a:r>
              <a:rPr b="1" lang="en" sz="3800">
                <a:solidFill>
                  <a:srgbClr val="231F20"/>
                </a:solidFill>
                <a:latin typeface="Halant"/>
                <a:ea typeface="Halant"/>
                <a:cs typeface="Halant"/>
                <a:sym typeface="Halant"/>
              </a:rPr>
              <a:t>ARCHAEOLOGY</a:t>
            </a:r>
            <a:endParaRPr b="1" sz="3800">
              <a:solidFill>
                <a:srgbClr val="231F20"/>
              </a:solidFill>
              <a:latin typeface="Halant"/>
              <a:ea typeface="Halant"/>
              <a:cs typeface="Halant"/>
              <a:sym typeface="Halant"/>
            </a:endParaRPr>
          </a:p>
        </p:txBody>
      </p:sp>
      <p:sp>
        <p:nvSpPr>
          <p:cNvPr id="152" name="Google Shape;152;p17"/>
          <p:cNvSpPr txBox="1"/>
          <p:nvPr/>
        </p:nvSpPr>
        <p:spPr>
          <a:xfrm>
            <a:off x="3937188" y="1392350"/>
            <a:ext cx="4698900" cy="2311500"/>
          </a:xfrm>
          <a:prstGeom prst="rect">
            <a:avLst/>
          </a:prstGeom>
          <a:noFill/>
          <a:ln>
            <a:noFill/>
          </a:ln>
        </p:spPr>
        <p:txBody>
          <a:bodyPr anchorCtr="0" anchor="t" bIns="45725" lIns="45725" spcFirstLastPara="1" rIns="45725" wrap="square" tIns="45725">
            <a:spAutoFit/>
          </a:bodyPr>
          <a:lstStyle/>
          <a:p>
            <a:pPr indent="0" lvl="0" marL="0" rtl="0" algn="l">
              <a:spcBef>
                <a:spcPts val="0"/>
              </a:spcBef>
              <a:spcAft>
                <a:spcPts val="0"/>
              </a:spcAft>
              <a:buNone/>
            </a:pPr>
            <a:r>
              <a:rPr b="1" lang="en" sz="2000">
                <a:solidFill>
                  <a:schemeClr val="dk1"/>
                </a:solidFill>
                <a:latin typeface="Inter"/>
                <a:ea typeface="Inter"/>
                <a:cs typeface="Inter"/>
                <a:sym typeface="Inter"/>
              </a:rPr>
              <a:t>Directions:</a:t>
            </a:r>
            <a:endParaRPr b="1" sz="2000">
              <a:solidFill>
                <a:schemeClr val="dk1"/>
              </a:solidFill>
              <a:latin typeface="Inter"/>
              <a:ea typeface="Inter"/>
              <a:cs typeface="Inter"/>
              <a:sym typeface="Inter"/>
            </a:endParaRPr>
          </a:p>
          <a:p>
            <a:pPr indent="-355600" lvl="0" marL="457200" rtl="0" algn="l">
              <a:spcBef>
                <a:spcPts val="500"/>
              </a:spcBef>
              <a:spcAft>
                <a:spcPts val="0"/>
              </a:spcAft>
              <a:buClr>
                <a:schemeClr val="dk1"/>
              </a:buClr>
              <a:buSzPts val="2000"/>
              <a:buFont typeface="Inter"/>
              <a:buChar char="●"/>
            </a:pPr>
            <a:r>
              <a:rPr lang="en" sz="2000">
                <a:solidFill>
                  <a:schemeClr val="dk1"/>
                </a:solidFill>
                <a:latin typeface="Inter"/>
                <a:ea typeface="Inter"/>
                <a:cs typeface="Inter"/>
                <a:sym typeface="Inter"/>
              </a:rPr>
              <a:t>With your partner, completes pages 1-6. </a:t>
            </a:r>
            <a:endParaRPr sz="2000">
              <a:solidFill>
                <a:schemeClr val="dk1"/>
              </a:solidFill>
              <a:latin typeface="Inter"/>
              <a:ea typeface="Inter"/>
              <a:cs typeface="Inter"/>
              <a:sym typeface="Inter"/>
            </a:endParaRPr>
          </a:p>
          <a:p>
            <a:pPr indent="-355600" lvl="0" marL="457200" rtl="0" algn="l">
              <a:spcBef>
                <a:spcPts val="0"/>
              </a:spcBef>
              <a:spcAft>
                <a:spcPts val="0"/>
              </a:spcAft>
              <a:buClr>
                <a:schemeClr val="dk1"/>
              </a:buClr>
              <a:buSzPts val="2000"/>
              <a:buFont typeface="Inter"/>
              <a:buChar char="●"/>
            </a:pPr>
            <a:r>
              <a:rPr lang="en" sz="2000">
                <a:solidFill>
                  <a:schemeClr val="dk1"/>
                </a:solidFill>
                <a:latin typeface="Inter"/>
                <a:ea typeface="Inter"/>
                <a:cs typeface="Inter"/>
                <a:sym typeface="Inter"/>
              </a:rPr>
              <a:t>As you are analyzing the artifacts, think about what cultural characteristics were present in early human communities.</a:t>
            </a:r>
            <a:endParaRPr b="1" sz="2000">
              <a:solidFill>
                <a:schemeClr val="dk1"/>
              </a:solidFill>
              <a:latin typeface="Inter"/>
              <a:ea typeface="Inter"/>
              <a:cs typeface="Inter"/>
              <a:sym typeface="Inter"/>
            </a:endParaRPr>
          </a:p>
        </p:txBody>
      </p:sp>
      <p:pic>
        <p:nvPicPr>
          <p:cNvPr id="153" name="Google Shape;153;p17" title="DC 9th_ U3L10 Printable Student Worksheet.png"/>
          <p:cNvPicPr preferRelativeResize="0"/>
          <p:nvPr/>
        </p:nvPicPr>
        <p:blipFill>
          <a:blip r:embed="rId4">
            <a:alphaModFix/>
          </a:blip>
          <a:stretch>
            <a:fillRect/>
          </a:stretch>
        </p:blipFill>
        <p:spPr>
          <a:xfrm>
            <a:off x="154279" y="992500"/>
            <a:ext cx="2440650" cy="3158501"/>
          </a:xfrm>
          <a:prstGeom prst="rect">
            <a:avLst/>
          </a:prstGeom>
          <a:noFill/>
          <a:ln cap="flat" cmpd="sng" w="19050">
            <a:solidFill>
              <a:schemeClr val="dk1"/>
            </a:solidFill>
            <a:prstDash val="solid"/>
            <a:round/>
            <a:headEnd len="sm" w="sm" type="none"/>
            <a:tailEnd len="sm" w="sm" type="none"/>
          </a:ln>
        </p:spPr>
      </p:pic>
      <p:pic>
        <p:nvPicPr>
          <p:cNvPr id="154" name="Google Shape;154;p17" title="DC 9th_ U3L10 Printable Student Worksheet (1).png"/>
          <p:cNvPicPr preferRelativeResize="0"/>
          <p:nvPr/>
        </p:nvPicPr>
        <p:blipFill>
          <a:blip r:embed="rId5">
            <a:alphaModFix/>
          </a:blip>
          <a:stretch>
            <a:fillRect/>
          </a:stretch>
        </p:blipFill>
        <p:spPr>
          <a:xfrm>
            <a:off x="689700" y="1515550"/>
            <a:ext cx="2244318" cy="2904438"/>
          </a:xfrm>
          <a:prstGeom prst="rect">
            <a:avLst/>
          </a:prstGeom>
          <a:noFill/>
          <a:ln cap="flat" cmpd="sng" w="19050">
            <a:solidFill>
              <a:schemeClr val="dk1"/>
            </a:solidFill>
            <a:prstDash val="solid"/>
            <a:round/>
            <a:headEnd len="sm" w="sm" type="none"/>
            <a:tailEnd len="sm" w="sm" type="none"/>
          </a:ln>
        </p:spPr>
      </p:pic>
      <p:pic>
        <p:nvPicPr>
          <p:cNvPr id="155" name="Google Shape;155;p17" title="DC 9th_ U3L10 Printable Student Worksheet (2).png"/>
          <p:cNvPicPr preferRelativeResize="0"/>
          <p:nvPr/>
        </p:nvPicPr>
        <p:blipFill>
          <a:blip r:embed="rId6">
            <a:alphaModFix/>
          </a:blip>
          <a:stretch>
            <a:fillRect/>
          </a:stretch>
        </p:blipFill>
        <p:spPr>
          <a:xfrm>
            <a:off x="1754175" y="1939650"/>
            <a:ext cx="2037058" cy="2636251"/>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18"/>
          <p:cNvSpPr/>
          <p:nvPr/>
        </p:nvSpPr>
        <p:spPr>
          <a:xfrm>
            <a:off x="6706655" y="37940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61" name="Google Shape;161;p18"/>
          <p:cNvGrpSpPr/>
          <p:nvPr/>
        </p:nvGrpSpPr>
        <p:grpSpPr>
          <a:xfrm>
            <a:off x="7929578" y="-49020"/>
            <a:ext cx="781313" cy="885635"/>
            <a:chOff x="0" y="-130721"/>
            <a:chExt cx="2083500" cy="2361695"/>
          </a:xfrm>
        </p:grpSpPr>
        <p:grpSp>
          <p:nvGrpSpPr>
            <p:cNvPr id="162" name="Google Shape;162;p18"/>
            <p:cNvGrpSpPr/>
            <p:nvPr/>
          </p:nvGrpSpPr>
          <p:grpSpPr>
            <a:xfrm>
              <a:off x="75599" y="-130721"/>
              <a:ext cx="1932614" cy="2361695"/>
              <a:chOff x="0" y="-47625"/>
              <a:chExt cx="704100" cy="860425"/>
            </a:xfrm>
          </p:grpSpPr>
          <p:sp>
            <p:nvSpPr>
              <p:cNvPr id="163" name="Google Shape;163;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64" name="Google Shape;164;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5" name="Google Shape;165;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6</a:t>
              </a:r>
              <a:endParaRPr sz="700">
                <a:solidFill>
                  <a:schemeClr val="dk1"/>
                </a:solidFill>
              </a:endParaRPr>
            </a:p>
          </p:txBody>
        </p:sp>
      </p:grpSp>
      <p:sp>
        <p:nvSpPr>
          <p:cNvPr id="166" name="Google Shape;166;p18"/>
          <p:cNvSpPr/>
          <p:nvPr/>
        </p:nvSpPr>
        <p:spPr>
          <a:xfrm>
            <a:off x="-1763203" y="-103821"/>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67" name="Google Shape;167;p18"/>
          <p:cNvGrpSpPr/>
          <p:nvPr/>
        </p:nvGrpSpPr>
        <p:grpSpPr>
          <a:xfrm>
            <a:off x="-127008" y="4615004"/>
            <a:ext cx="9398022" cy="468724"/>
            <a:chOff x="204" y="0"/>
            <a:chExt cx="25061391" cy="1249931"/>
          </a:xfrm>
        </p:grpSpPr>
        <p:grpSp>
          <p:nvGrpSpPr>
            <p:cNvPr id="168" name="Google Shape;168;p18"/>
            <p:cNvGrpSpPr/>
            <p:nvPr/>
          </p:nvGrpSpPr>
          <p:grpSpPr>
            <a:xfrm rot="5400000">
              <a:off x="12002369" y="-11663474"/>
              <a:ext cx="1249931" cy="24576878"/>
              <a:chOff x="0" y="-38100"/>
              <a:chExt cx="246900" cy="4854692"/>
            </a:xfrm>
          </p:grpSpPr>
          <p:sp>
            <p:nvSpPr>
              <p:cNvPr id="169" name="Google Shape;169;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70" name="Google Shape;170;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1" name="Google Shape;171;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a:solidFill>
                    <a:srgbClr val="231F20"/>
                  </a:solidFill>
                  <a:latin typeface="Halant"/>
                  <a:ea typeface="Halant"/>
                  <a:cs typeface="Halant"/>
                  <a:sym typeface="Halant"/>
                </a:rPr>
                <a:t>5</a:t>
              </a:r>
              <a:endParaRPr sz="700"/>
            </a:p>
          </p:txBody>
        </p:sp>
        <p:cxnSp>
          <p:nvCxnSpPr>
            <p:cNvPr id="172" name="Google Shape;172;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73" name="Google Shape;173;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74" name="Google Shape;174;p18"/>
          <p:cNvSpPr txBox="1"/>
          <p:nvPr/>
        </p:nvSpPr>
        <p:spPr>
          <a:xfrm>
            <a:off x="794300" y="35375"/>
            <a:ext cx="7367400" cy="1169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CRASH COURSE </a:t>
            </a:r>
            <a:endParaRPr b="1" sz="38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VIDEO</a:t>
            </a:r>
            <a:endParaRPr sz="300"/>
          </a:p>
        </p:txBody>
      </p:sp>
      <p:pic>
        <p:nvPicPr>
          <p:cNvPr descr="In which John Green teaches you about the Indus Valley Civilization, one of the largest of the ancient civilizations. John teaches you the who, how, when, where, and why of the Indus Valley Civilization, and dispenses advice on how to be more successful in your romantic relationships.&#10;&#10;Chapters:&#10;Introduction: Why Do We Study History? 00:00&#10;What Does 'Civilization' Mean? 0:54&#10;Characteristics of a Civilization 1:52&#10;The Indus Valley Civilization 3:03&#10;An Open Letter to Historians 5:57&#10;What Happened to the Indus Valley Civilization? 6:52&#10;Credits 9:00&#10;&#10;Additional Resources:&#10;Empires of the Indus - https://goo.gl/NoYqkY&#10;Lots of Indus Valley Civ. photos - https://goo.gl/lo9ehY&#10;Crash Course is on Patreon! You can support us directly by signing up at http://www.patreon.com/crashcourse&#10;&#10;Want to find Crash Course elsewhere on the internet?&#10;Facebook - http://www.facebook.com/YouTubeCrashCourse&#10;Twitter - http://www.twitter.com/TheCrashCourse&#10;Instagram - https://www.instagram.com/thecrashcourse/&#10;&#10;CC Kids: http://www.youtube.com/crashcoursekids" id="175" name="Google Shape;175;p18" title="Indus Valley Civilization: Crash Course World History #2">
            <a:hlinkClick r:id="rId4"/>
          </p:cNvPr>
          <p:cNvPicPr preferRelativeResize="0"/>
          <p:nvPr/>
        </p:nvPicPr>
        <p:blipFill>
          <a:blip r:embed="rId5">
            <a:alphaModFix/>
          </a:blip>
          <a:stretch>
            <a:fillRect/>
          </a:stretch>
        </p:blipFill>
        <p:spPr>
          <a:xfrm>
            <a:off x="2220888" y="1432951"/>
            <a:ext cx="4514225" cy="2539250"/>
          </a:xfrm>
          <a:prstGeom prst="rect">
            <a:avLst/>
          </a:prstGeom>
          <a:noFill/>
          <a:ln cap="flat" cmpd="sng" w="9525">
            <a:solidFill>
              <a:schemeClr val="dk2"/>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